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64" r:id="rId4"/>
    <p:sldId id="261" r:id="rId5"/>
    <p:sldId id="262" r:id="rId6"/>
    <p:sldId id="265" r:id="rId7"/>
    <p:sldId id="272" r:id="rId8"/>
    <p:sldId id="273" r:id="rId9"/>
    <p:sldId id="275" r:id="rId10"/>
    <p:sldId id="280" r:id="rId11"/>
    <p:sldId id="274" r:id="rId12"/>
    <p:sldId id="277"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illory, Kristen" initials="GK" lastIdx="1" clrIdx="0">
    <p:extLst>
      <p:ext uri="{19B8F6BF-5375-455C-9EA6-DF929625EA0E}">
        <p15:presenceInfo xmlns:p15="http://schemas.microsoft.com/office/powerpoint/2012/main" userId="S::kristen.guillory@nc.gov::58a624eb-5e92-4981-b43f-9454602575d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41598" autoAdjust="0"/>
  </p:normalViewPr>
  <p:slideViewPr>
    <p:cSldViewPr snapToGrid="0">
      <p:cViewPr varScale="1">
        <p:scale>
          <a:sx n="115" d="100"/>
          <a:sy n="115" d="100"/>
        </p:scale>
        <p:origin x="504" y="208"/>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FAE956-34B3-4062-B9E1-CC28011382F7}" type="datetimeFigureOut">
              <a:rPr lang="en-US" smtClean="0"/>
              <a:t>1/15/20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A5FC5C-9618-43C7-B1A7-8A8539C32BBA}" type="slidenum">
              <a:rPr lang="en-US" smtClean="0"/>
              <a:t>‹#›</a:t>
            </a:fld>
            <a:endParaRPr lang="en-US"/>
          </a:p>
        </p:txBody>
      </p:sp>
    </p:spTree>
    <p:extLst>
      <p:ext uri="{BB962C8B-B14F-4D97-AF65-F5344CB8AC3E}">
        <p14:creationId xmlns:p14="http://schemas.microsoft.com/office/powerpoint/2010/main" val="3039902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5FC5C-9618-43C7-B1A7-8A8539C32BBA}" type="slidenum">
              <a:rPr lang="en-US" smtClean="0"/>
              <a:t>1</a:t>
            </a:fld>
            <a:endParaRPr lang="en-US"/>
          </a:p>
        </p:txBody>
      </p:sp>
    </p:spTree>
    <p:extLst>
      <p:ext uri="{BB962C8B-B14F-4D97-AF65-F5344CB8AC3E}">
        <p14:creationId xmlns:p14="http://schemas.microsoft.com/office/powerpoint/2010/main" val="3834117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5FC5C-9618-43C7-B1A7-8A8539C32BBA}" type="slidenum">
              <a:rPr lang="en-US" smtClean="0"/>
              <a:t>10</a:t>
            </a:fld>
            <a:endParaRPr lang="en-US"/>
          </a:p>
        </p:txBody>
      </p:sp>
    </p:spTree>
    <p:extLst>
      <p:ext uri="{BB962C8B-B14F-4D97-AF65-F5344CB8AC3E}">
        <p14:creationId xmlns:p14="http://schemas.microsoft.com/office/powerpoint/2010/main" val="3991186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5FC5C-9618-43C7-B1A7-8A8539C32BBA}" type="slidenum">
              <a:rPr lang="en-US" smtClean="0"/>
              <a:t>11</a:t>
            </a:fld>
            <a:endParaRPr lang="en-US"/>
          </a:p>
        </p:txBody>
      </p:sp>
    </p:spTree>
    <p:extLst>
      <p:ext uri="{BB962C8B-B14F-4D97-AF65-F5344CB8AC3E}">
        <p14:creationId xmlns:p14="http://schemas.microsoft.com/office/powerpoint/2010/main" val="3109987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5FC5C-9618-43C7-B1A7-8A8539C32BBA}" type="slidenum">
              <a:rPr lang="en-US" smtClean="0"/>
              <a:t>12</a:t>
            </a:fld>
            <a:endParaRPr lang="en-US"/>
          </a:p>
        </p:txBody>
      </p:sp>
    </p:spTree>
    <p:extLst>
      <p:ext uri="{BB962C8B-B14F-4D97-AF65-F5344CB8AC3E}">
        <p14:creationId xmlns:p14="http://schemas.microsoft.com/office/powerpoint/2010/main" val="3711871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5FC5C-9618-43C7-B1A7-8A8539C32BBA}" type="slidenum">
              <a:rPr lang="en-US" smtClean="0"/>
              <a:t>13</a:t>
            </a:fld>
            <a:endParaRPr lang="en-US"/>
          </a:p>
        </p:txBody>
      </p:sp>
    </p:spTree>
    <p:extLst>
      <p:ext uri="{BB962C8B-B14F-4D97-AF65-F5344CB8AC3E}">
        <p14:creationId xmlns:p14="http://schemas.microsoft.com/office/powerpoint/2010/main" val="1194339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Lawsuit filed in 1994 by five low-wealth school districts (Hoke, Halifax, Robeson, Vance and Cumberland)</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Suit claimed that due to inadequate tax revenues, districts did not have enough money to provide an equal education to their students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NC Supreme Court ruled in 1997 that state’s students have a constitutional right to a “sound, basic education”</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In 2004, Judge Howard Manning ruled that to meet its constitutional duty, the state must focus on three key areas:</a:t>
            </a:r>
          </a:p>
          <a:p>
            <a:pPr marL="628650" lvl="1" indent="-171450">
              <a:buFont typeface="Arial" panose="020B0604020202020204" pitchFamily="34" charset="0"/>
              <a:buChar char="•"/>
            </a:pPr>
            <a:r>
              <a:rPr lang="en-US" dirty="0"/>
              <a:t>Staff each classroom with a competent, well-trained teacher</a:t>
            </a:r>
          </a:p>
          <a:p>
            <a:pPr marL="628650" lvl="1" indent="-171450">
              <a:buFont typeface="Arial" panose="020B0604020202020204" pitchFamily="34" charset="0"/>
              <a:buChar char="•"/>
            </a:pPr>
            <a:r>
              <a:rPr lang="en-US" dirty="0"/>
              <a:t>Staff each school with a competent, well-trained principal</a:t>
            </a:r>
          </a:p>
          <a:p>
            <a:pPr marL="628650" lvl="1" indent="-171450">
              <a:buFont typeface="Arial" panose="020B0604020202020204" pitchFamily="34" charset="0"/>
              <a:buChar char="•"/>
            </a:pPr>
            <a:r>
              <a:rPr lang="en-US" dirty="0"/>
              <a:t>Identify the resources necessary to ensure that all children, including those at-risk, have an equal opportunity to obtain a sound, basic education</a:t>
            </a:r>
          </a:p>
          <a:p>
            <a:endParaRPr lang="en-US" dirty="0"/>
          </a:p>
        </p:txBody>
      </p:sp>
      <p:sp>
        <p:nvSpPr>
          <p:cNvPr id="4" name="Slide Number Placeholder 3"/>
          <p:cNvSpPr>
            <a:spLocks noGrp="1"/>
          </p:cNvSpPr>
          <p:nvPr>
            <p:ph type="sldNum" sz="quarter" idx="5"/>
          </p:nvPr>
        </p:nvSpPr>
        <p:spPr/>
        <p:txBody>
          <a:bodyPr/>
          <a:lstStyle/>
          <a:p>
            <a:fld id="{95A5FC5C-9618-43C7-B1A7-8A8539C32BBA}" type="slidenum">
              <a:rPr lang="en-US" smtClean="0"/>
              <a:t>2</a:t>
            </a:fld>
            <a:endParaRPr lang="en-US"/>
          </a:p>
        </p:txBody>
      </p:sp>
    </p:spTree>
    <p:extLst>
      <p:ext uri="{BB962C8B-B14F-4D97-AF65-F5344CB8AC3E}">
        <p14:creationId xmlns:p14="http://schemas.microsoft.com/office/powerpoint/2010/main" val="3558879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For the first time in the 20-year court case, upon taking office in 2017, Governor Cooper joined together with the plaintiffs in the case to work collaboratively on a plan for ensuring the state is able to meet its constitutional obligations of ensuring every student has access to a sound, basic education.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As part of that collaboration, Governor Cooper created the Commission on Access to Sound, Basic Education.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Governor Cooper’s Commission on Access to Sound Basic Education is committed to ensuring that all students have the opportunity to succeed and that our public schools have the resources they need to help all students succeed.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The Commission held its first meeting on Nov. 20, 2017 and has met ten times so far in 2018 and 2019.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The Commission includes 19 members appointed by the Governor from the fields of education (from early childhood through higher education), business, government, law, health care, psychology and counseling, and public safety.  Brad Wilson, former CEO of Blue Cross Blue Shield of NC is the Chair.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The Commission on Access to Sound, Basic Education is taking a comprehensive, inter-disciplinary approach to tackling the three key areas highlighted in the original Leandro ruling to ensure North Carolina is meeting its constitutional duty: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Staffing each classroom with a competent, well-trained teacher;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Staffing each school with a competent, well-trained principal; and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Identifying the resources necessary to ensure that all children, including those at-risk, have an equal opportunity to obtain a sound, basic education.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Judge David Lee, the new judge overseeing the Leandro case, appointed West Ed as the court’s independent consultant in the case in March 2018.  West Ed was jointly recommended to Judge Lee by both the plaintiffs and the state to be the independent consultant.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Based on the judge’s March 2018 order, </a:t>
            </a:r>
            <a:r>
              <a:rPr lang="en-US" sz="1200" kern="1200" dirty="0" err="1">
                <a:solidFill>
                  <a:schemeClr val="tx1"/>
                </a:solidFill>
                <a:effectLst/>
                <a:latin typeface="+mn-lt"/>
                <a:ea typeface="+mn-ea"/>
                <a:cs typeface="+mn-cs"/>
              </a:rPr>
              <a:t>WestEd</a:t>
            </a:r>
            <a:r>
              <a:rPr lang="en-US" sz="1200" kern="1200" dirty="0">
                <a:solidFill>
                  <a:schemeClr val="tx1"/>
                </a:solidFill>
                <a:effectLst/>
                <a:latin typeface="+mn-lt"/>
                <a:ea typeface="+mn-ea"/>
                <a:cs typeface="+mn-cs"/>
              </a:rPr>
              <a:t> is tasked with developing “detailed, comprehensive, written recommendations for specific actions” the state needs to do to ensure it meets its constitutional obligations under the Leandro rulings.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err="1">
                <a:solidFill>
                  <a:schemeClr val="tx1"/>
                </a:solidFill>
                <a:effectLst/>
                <a:latin typeface="+mn-lt"/>
                <a:ea typeface="+mn-ea"/>
                <a:cs typeface="+mn-cs"/>
              </a:rPr>
              <a:t>WestEd</a:t>
            </a:r>
            <a:r>
              <a:rPr lang="en-US" sz="1200" kern="1200" dirty="0">
                <a:solidFill>
                  <a:schemeClr val="tx1"/>
                </a:solidFill>
                <a:effectLst/>
                <a:latin typeface="+mn-lt"/>
                <a:ea typeface="+mn-ea"/>
                <a:cs typeface="+mn-cs"/>
              </a:rPr>
              <a:t> and the Commission, based on the judge’s order, have been working cooperatively together and sharing information.  However, </a:t>
            </a:r>
            <a:r>
              <a:rPr lang="en-US" sz="1200" kern="1200" dirty="0" err="1">
                <a:solidFill>
                  <a:schemeClr val="tx1"/>
                </a:solidFill>
                <a:effectLst/>
                <a:latin typeface="+mn-lt"/>
                <a:ea typeface="+mn-ea"/>
                <a:cs typeface="+mn-cs"/>
              </a:rPr>
              <a:t>WestEd</a:t>
            </a:r>
            <a:r>
              <a:rPr lang="en-US" sz="1200" kern="1200" dirty="0">
                <a:solidFill>
                  <a:schemeClr val="tx1"/>
                </a:solidFill>
                <a:effectLst/>
                <a:latin typeface="+mn-lt"/>
                <a:ea typeface="+mn-ea"/>
                <a:cs typeface="+mn-cs"/>
              </a:rPr>
              <a:t> and the Commission have been developing separate sets of recommendations. In addition to providing the Governor with their own recommendations, the Commission will also review </a:t>
            </a:r>
            <a:r>
              <a:rPr lang="en-US" sz="1200" kern="1200" dirty="0" err="1">
                <a:solidFill>
                  <a:schemeClr val="tx1"/>
                </a:solidFill>
                <a:effectLst/>
                <a:latin typeface="+mn-lt"/>
                <a:ea typeface="+mn-ea"/>
                <a:cs typeface="+mn-cs"/>
              </a:rPr>
              <a:t>WestEd’s</a:t>
            </a:r>
            <a:r>
              <a:rPr lang="en-US" sz="1200" kern="1200" dirty="0">
                <a:solidFill>
                  <a:schemeClr val="tx1"/>
                </a:solidFill>
                <a:effectLst/>
                <a:latin typeface="+mn-lt"/>
                <a:ea typeface="+mn-ea"/>
                <a:cs typeface="+mn-cs"/>
              </a:rPr>
              <a:t> report and advise the Governor on its findings.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95A5FC5C-9618-43C7-B1A7-8A8539C32BBA}" type="slidenum">
              <a:rPr lang="en-US" smtClean="0"/>
              <a:t>3</a:t>
            </a:fld>
            <a:endParaRPr lang="en-US"/>
          </a:p>
        </p:txBody>
      </p:sp>
    </p:spTree>
    <p:extLst>
      <p:ext uri="{BB962C8B-B14F-4D97-AF65-F5344CB8AC3E}">
        <p14:creationId xmlns:p14="http://schemas.microsoft.com/office/powerpoint/2010/main" val="1046306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err="1">
                <a:solidFill>
                  <a:schemeClr val="tx1"/>
                </a:solidFill>
                <a:effectLst/>
                <a:latin typeface="+mn-lt"/>
                <a:ea typeface="+mn-ea"/>
                <a:cs typeface="+mn-cs"/>
              </a:rPr>
              <a:t>WestEd</a:t>
            </a:r>
            <a:r>
              <a:rPr lang="en-US" sz="1200" kern="1200" dirty="0">
                <a:solidFill>
                  <a:schemeClr val="tx1"/>
                </a:solidFill>
                <a:effectLst/>
                <a:latin typeface="+mn-lt"/>
                <a:ea typeface="+mn-ea"/>
                <a:cs typeface="+mn-cs"/>
              </a:rPr>
              <a:t> submitted its report to Judge Lee in June 2019.  The Judge issued an order to keep the report confidential for at least 60 days while the parties review and begin discussions on a joint consent order.  </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Commission has developed draft recommendations of its own.  As mentioned earlier, the Commission is an advisory group to the Governor and will review </a:t>
            </a:r>
            <a:r>
              <a:rPr lang="en-US" sz="1200" kern="1200" dirty="0" err="1">
                <a:solidFill>
                  <a:schemeClr val="tx1"/>
                </a:solidFill>
                <a:effectLst/>
                <a:latin typeface="+mn-lt"/>
                <a:ea typeface="+mn-ea"/>
                <a:cs typeface="+mn-cs"/>
              </a:rPr>
              <a:t>WestEd’s</a:t>
            </a:r>
            <a:r>
              <a:rPr lang="en-US" sz="1200" kern="1200" dirty="0">
                <a:solidFill>
                  <a:schemeClr val="tx1"/>
                </a:solidFill>
                <a:effectLst/>
                <a:latin typeface="+mn-lt"/>
                <a:ea typeface="+mn-ea"/>
                <a:cs typeface="+mn-cs"/>
              </a:rPr>
              <a:t> report and issue recommendations to the Governor this fall.</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Based on the judge’s orders, the parties in the case (the state, the State Board of Education, and the plaintiffs) are to draft a joint consent order if possible outlining what the state needs to do to ensure constitutional compliance.  Based on </a:t>
            </a:r>
            <a:r>
              <a:rPr lang="en-US" sz="1200" kern="1200" dirty="0" err="1">
                <a:solidFill>
                  <a:schemeClr val="tx1"/>
                </a:solidFill>
                <a:effectLst/>
                <a:latin typeface="+mn-lt"/>
                <a:ea typeface="+mn-ea"/>
                <a:cs typeface="+mn-cs"/>
              </a:rPr>
              <a:t>WestEd’s</a:t>
            </a:r>
            <a:r>
              <a:rPr lang="en-US" sz="1200" kern="1200" dirty="0">
                <a:solidFill>
                  <a:schemeClr val="tx1"/>
                </a:solidFill>
                <a:effectLst/>
                <a:latin typeface="+mn-lt"/>
                <a:ea typeface="+mn-ea"/>
                <a:cs typeface="+mn-cs"/>
              </a:rPr>
              <a:t> and the Commission’s findings, the Governor, the State Board, and the plaintiffs will draft a joint consent order orders for Judge Lee’s consideration this fall.  </a:t>
            </a:r>
            <a:endParaRPr lang="en-US" dirty="0"/>
          </a:p>
        </p:txBody>
      </p:sp>
      <p:sp>
        <p:nvSpPr>
          <p:cNvPr id="4" name="Slide Number Placeholder 3"/>
          <p:cNvSpPr>
            <a:spLocks noGrp="1"/>
          </p:cNvSpPr>
          <p:nvPr>
            <p:ph type="sldNum" sz="quarter" idx="5"/>
          </p:nvPr>
        </p:nvSpPr>
        <p:spPr/>
        <p:txBody>
          <a:bodyPr/>
          <a:lstStyle/>
          <a:p>
            <a:fld id="{95A5FC5C-9618-43C7-B1A7-8A8539C32BBA}" type="slidenum">
              <a:rPr lang="en-US" smtClean="0"/>
              <a:t>4</a:t>
            </a:fld>
            <a:endParaRPr lang="en-US"/>
          </a:p>
        </p:txBody>
      </p:sp>
    </p:spTree>
    <p:extLst>
      <p:ext uri="{BB962C8B-B14F-4D97-AF65-F5344CB8AC3E}">
        <p14:creationId xmlns:p14="http://schemas.microsoft.com/office/powerpoint/2010/main" val="2264807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Commission has organized 5 work groups to summarize the Commission’s findings and develop recommendations for the Commission’s consideration.  </a:t>
            </a:r>
            <a:r>
              <a:rPr lang="en-US" sz="1200" kern="1200" dirty="0" err="1">
                <a:solidFill>
                  <a:schemeClr val="tx1"/>
                </a:solidFill>
                <a:effectLst/>
                <a:latin typeface="+mn-lt"/>
                <a:ea typeface="+mn-ea"/>
                <a:cs typeface="+mn-cs"/>
              </a:rPr>
              <a:t>WestEd</a:t>
            </a:r>
            <a:r>
              <a:rPr lang="en-US" sz="1200" kern="1200" dirty="0">
                <a:solidFill>
                  <a:schemeClr val="tx1"/>
                </a:solidFill>
                <a:effectLst/>
                <a:latin typeface="+mn-lt"/>
                <a:ea typeface="+mn-ea"/>
                <a:cs typeface="+mn-cs"/>
              </a:rPr>
              <a:t> is assisting in the work group’s information gathering and serving as advisors to the work groups.  The work groups are focused on</a:t>
            </a:r>
            <a:endParaRPr lang="en-US" sz="11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Finance and resources</a:t>
            </a:r>
            <a:endParaRPr lang="en-US" sz="11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Early childhood / “whole child”</a:t>
            </a:r>
            <a:endParaRPr lang="en-US" sz="11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Teachers</a:t>
            </a:r>
            <a:endParaRPr lang="en-US" sz="11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Principals</a:t>
            </a:r>
            <a:endParaRPr lang="en-US" sz="11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Assessments and accountability</a:t>
            </a:r>
          </a:p>
          <a:p>
            <a:pPr marL="171450" lvl="0" indent="-171450">
              <a:buFont typeface="Arial" panose="020B0604020202020204" pitchFamily="34" charset="0"/>
              <a:buChar char="•"/>
            </a:pPr>
            <a:endParaRPr lang="en-US" sz="11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100" kern="1200" dirty="0">
                <a:solidFill>
                  <a:schemeClr val="tx1"/>
                </a:solidFill>
                <a:effectLst/>
                <a:latin typeface="+mn-lt"/>
                <a:ea typeface="+mn-ea"/>
                <a:cs typeface="+mn-cs"/>
              </a:rPr>
              <a:t>We want to spend time today sharing with you highlights from the Commission’s draft priorities and to have a discussion with you about these priorities.</a:t>
            </a:r>
          </a:p>
          <a:p>
            <a:pPr marL="171450" lvl="0" indent="-171450">
              <a:buFont typeface="Arial" panose="020B0604020202020204" pitchFamily="34" charset="0"/>
              <a:buChar char="•"/>
            </a:pPr>
            <a:endParaRPr lang="en-US" sz="11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100" kern="1200" dirty="0">
                <a:solidFill>
                  <a:schemeClr val="tx1"/>
                </a:solidFill>
                <a:effectLst/>
                <a:latin typeface="+mn-lt"/>
                <a:ea typeface="+mn-ea"/>
                <a:cs typeface="+mn-cs"/>
              </a:rPr>
              <a:t>Included in your online meeting materials are the full version of the Commission’s draft priorities.</a:t>
            </a:r>
          </a:p>
          <a:p>
            <a:endParaRPr lang="en-US" dirty="0"/>
          </a:p>
        </p:txBody>
      </p:sp>
      <p:sp>
        <p:nvSpPr>
          <p:cNvPr id="4" name="Slide Number Placeholder 3"/>
          <p:cNvSpPr>
            <a:spLocks noGrp="1"/>
          </p:cNvSpPr>
          <p:nvPr>
            <p:ph type="sldNum" sz="quarter" idx="5"/>
          </p:nvPr>
        </p:nvSpPr>
        <p:spPr/>
        <p:txBody>
          <a:bodyPr/>
          <a:lstStyle/>
          <a:p>
            <a:fld id="{95A5FC5C-9618-43C7-B1A7-8A8539C32BBA}" type="slidenum">
              <a:rPr lang="en-US" smtClean="0"/>
              <a:t>5</a:t>
            </a:fld>
            <a:endParaRPr lang="en-US"/>
          </a:p>
        </p:txBody>
      </p:sp>
    </p:spTree>
    <p:extLst>
      <p:ext uri="{BB962C8B-B14F-4D97-AF65-F5344CB8AC3E}">
        <p14:creationId xmlns:p14="http://schemas.microsoft.com/office/powerpoint/2010/main" val="298891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5FC5C-9618-43C7-B1A7-8A8539C32BBA}" type="slidenum">
              <a:rPr lang="en-US" smtClean="0"/>
              <a:t>6</a:t>
            </a:fld>
            <a:endParaRPr lang="en-US"/>
          </a:p>
        </p:txBody>
      </p:sp>
    </p:spTree>
    <p:extLst>
      <p:ext uri="{BB962C8B-B14F-4D97-AF65-F5344CB8AC3E}">
        <p14:creationId xmlns:p14="http://schemas.microsoft.com/office/powerpoint/2010/main" val="804844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5FC5C-9618-43C7-B1A7-8A8539C32BBA}" type="slidenum">
              <a:rPr lang="en-US" smtClean="0"/>
              <a:t>7</a:t>
            </a:fld>
            <a:endParaRPr lang="en-US"/>
          </a:p>
        </p:txBody>
      </p:sp>
    </p:spTree>
    <p:extLst>
      <p:ext uri="{BB962C8B-B14F-4D97-AF65-F5344CB8AC3E}">
        <p14:creationId xmlns:p14="http://schemas.microsoft.com/office/powerpoint/2010/main" val="823103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5FC5C-9618-43C7-B1A7-8A8539C32BBA}" type="slidenum">
              <a:rPr lang="en-US" smtClean="0"/>
              <a:t>8</a:t>
            </a:fld>
            <a:endParaRPr lang="en-US"/>
          </a:p>
        </p:txBody>
      </p:sp>
    </p:spTree>
    <p:extLst>
      <p:ext uri="{BB962C8B-B14F-4D97-AF65-F5344CB8AC3E}">
        <p14:creationId xmlns:p14="http://schemas.microsoft.com/office/powerpoint/2010/main" val="3986775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5FC5C-9618-43C7-B1A7-8A8539C32BBA}" type="slidenum">
              <a:rPr lang="en-US" smtClean="0"/>
              <a:t>9</a:t>
            </a:fld>
            <a:endParaRPr lang="en-US"/>
          </a:p>
        </p:txBody>
      </p:sp>
    </p:spTree>
    <p:extLst>
      <p:ext uri="{BB962C8B-B14F-4D97-AF65-F5344CB8AC3E}">
        <p14:creationId xmlns:p14="http://schemas.microsoft.com/office/powerpoint/2010/main" val="246883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31A7990-3E44-4A2E-BFA4-874E2A07B54F}" type="datetimeFigureOut">
              <a:rPr lang="en-US" smtClean="0"/>
              <a:t>1/15/20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8BE94-E5F8-49EE-A652-8B9D7211208E}" type="slidenum">
              <a:rPr lang="en-US" smtClean="0"/>
              <a:t>‹#›</a:t>
            </a:fld>
            <a:endParaRPr lang="en-US"/>
          </a:p>
        </p:txBody>
      </p:sp>
    </p:spTree>
    <p:extLst>
      <p:ext uri="{BB962C8B-B14F-4D97-AF65-F5344CB8AC3E}">
        <p14:creationId xmlns:p14="http://schemas.microsoft.com/office/powerpoint/2010/main" val="1423974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1A7990-3E44-4A2E-BFA4-874E2A07B54F}" type="datetimeFigureOut">
              <a:rPr lang="en-US" smtClean="0"/>
              <a:t>1/15/20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8BE94-E5F8-49EE-A652-8B9D7211208E}" type="slidenum">
              <a:rPr lang="en-US" smtClean="0"/>
              <a:t>‹#›</a:t>
            </a:fld>
            <a:endParaRPr lang="en-US"/>
          </a:p>
        </p:txBody>
      </p:sp>
    </p:spTree>
    <p:extLst>
      <p:ext uri="{BB962C8B-B14F-4D97-AF65-F5344CB8AC3E}">
        <p14:creationId xmlns:p14="http://schemas.microsoft.com/office/powerpoint/2010/main" val="1344152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1A7990-3E44-4A2E-BFA4-874E2A07B54F}" type="datetimeFigureOut">
              <a:rPr lang="en-US" smtClean="0"/>
              <a:t>1/15/20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8BE94-E5F8-49EE-A652-8B9D7211208E}" type="slidenum">
              <a:rPr lang="en-US" smtClean="0"/>
              <a:t>‹#›</a:t>
            </a:fld>
            <a:endParaRPr lang="en-US"/>
          </a:p>
        </p:txBody>
      </p:sp>
    </p:spTree>
    <p:extLst>
      <p:ext uri="{BB962C8B-B14F-4D97-AF65-F5344CB8AC3E}">
        <p14:creationId xmlns:p14="http://schemas.microsoft.com/office/powerpoint/2010/main" val="3024147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1A7990-3E44-4A2E-BFA4-874E2A07B54F}" type="datetimeFigureOut">
              <a:rPr lang="en-US" smtClean="0"/>
              <a:t>1/15/20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8BE94-E5F8-49EE-A652-8B9D7211208E}" type="slidenum">
              <a:rPr lang="en-US" smtClean="0"/>
              <a:t>‹#›</a:t>
            </a:fld>
            <a:endParaRPr lang="en-US"/>
          </a:p>
        </p:txBody>
      </p:sp>
    </p:spTree>
    <p:extLst>
      <p:ext uri="{BB962C8B-B14F-4D97-AF65-F5344CB8AC3E}">
        <p14:creationId xmlns:p14="http://schemas.microsoft.com/office/powerpoint/2010/main" val="3177136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1A7990-3E44-4A2E-BFA4-874E2A07B54F}" type="datetimeFigureOut">
              <a:rPr lang="en-US" smtClean="0"/>
              <a:t>1/15/20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8BE94-E5F8-49EE-A652-8B9D7211208E}" type="slidenum">
              <a:rPr lang="en-US" smtClean="0"/>
              <a:t>‹#›</a:t>
            </a:fld>
            <a:endParaRPr lang="en-US"/>
          </a:p>
        </p:txBody>
      </p:sp>
    </p:spTree>
    <p:extLst>
      <p:ext uri="{BB962C8B-B14F-4D97-AF65-F5344CB8AC3E}">
        <p14:creationId xmlns:p14="http://schemas.microsoft.com/office/powerpoint/2010/main" val="615084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31A7990-3E44-4A2E-BFA4-874E2A07B54F}" type="datetimeFigureOut">
              <a:rPr lang="en-US" smtClean="0"/>
              <a:t>1/15/20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18BE94-E5F8-49EE-A652-8B9D7211208E}" type="slidenum">
              <a:rPr lang="en-US" smtClean="0"/>
              <a:t>‹#›</a:t>
            </a:fld>
            <a:endParaRPr lang="en-US"/>
          </a:p>
        </p:txBody>
      </p:sp>
    </p:spTree>
    <p:extLst>
      <p:ext uri="{BB962C8B-B14F-4D97-AF65-F5344CB8AC3E}">
        <p14:creationId xmlns:p14="http://schemas.microsoft.com/office/powerpoint/2010/main" val="683639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31A7990-3E44-4A2E-BFA4-874E2A07B54F}" type="datetimeFigureOut">
              <a:rPr lang="en-US" smtClean="0"/>
              <a:t>1/15/20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18BE94-E5F8-49EE-A652-8B9D7211208E}" type="slidenum">
              <a:rPr lang="en-US" smtClean="0"/>
              <a:t>‹#›</a:t>
            </a:fld>
            <a:endParaRPr lang="en-US"/>
          </a:p>
        </p:txBody>
      </p:sp>
    </p:spTree>
    <p:extLst>
      <p:ext uri="{BB962C8B-B14F-4D97-AF65-F5344CB8AC3E}">
        <p14:creationId xmlns:p14="http://schemas.microsoft.com/office/powerpoint/2010/main" val="1495388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1A7990-3E44-4A2E-BFA4-874E2A07B54F}" type="datetimeFigureOut">
              <a:rPr lang="en-US" smtClean="0"/>
              <a:t>1/15/20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18BE94-E5F8-49EE-A652-8B9D7211208E}" type="slidenum">
              <a:rPr lang="en-US" smtClean="0"/>
              <a:t>‹#›</a:t>
            </a:fld>
            <a:endParaRPr lang="en-US"/>
          </a:p>
        </p:txBody>
      </p:sp>
    </p:spTree>
    <p:extLst>
      <p:ext uri="{BB962C8B-B14F-4D97-AF65-F5344CB8AC3E}">
        <p14:creationId xmlns:p14="http://schemas.microsoft.com/office/powerpoint/2010/main" val="413473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A7990-3E44-4A2E-BFA4-874E2A07B54F}" type="datetimeFigureOut">
              <a:rPr lang="en-US" smtClean="0"/>
              <a:t>1/15/20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18BE94-E5F8-49EE-A652-8B9D7211208E}" type="slidenum">
              <a:rPr lang="en-US" smtClean="0"/>
              <a:t>‹#›</a:t>
            </a:fld>
            <a:endParaRPr lang="en-US"/>
          </a:p>
        </p:txBody>
      </p:sp>
    </p:spTree>
    <p:extLst>
      <p:ext uri="{BB962C8B-B14F-4D97-AF65-F5344CB8AC3E}">
        <p14:creationId xmlns:p14="http://schemas.microsoft.com/office/powerpoint/2010/main" val="3295130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1A7990-3E44-4A2E-BFA4-874E2A07B54F}" type="datetimeFigureOut">
              <a:rPr lang="en-US" smtClean="0"/>
              <a:t>1/15/20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18BE94-E5F8-49EE-A652-8B9D7211208E}" type="slidenum">
              <a:rPr lang="en-US" smtClean="0"/>
              <a:t>‹#›</a:t>
            </a:fld>
            <a:endParaRPr lang="en-US"/>
          </a:p>
        </p:txBody>
      </p:sp>
    </p:spTree>
    <p:extLst>
      <p:ext uri="{BB962C8B-B14F-4D97-AF65-F5344CB8AC3E}">
        <p14:creationId xmlns:p14="http://schemas.microsoft.com/office/powerpoint/2010/main" val="3916393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1A7990-3E44-4A2E-BFA4-874E2A07B54F}" type="datetimeFigureOut">
              <a:rPr lang="en-US" smtClean="0"/>
              <a:t>1/15/20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18BE94-E5F8-49EE-A652-8B9D7211208E}" type="slidenum">
              <a:rPr lang="en-US" smtClean="0"/>
              <a:t>‹#›</a:t>
            </a:fld>
            <a:endParaRPr lang="en-US"/>
          </a:p>
        </p:txBody>
      </p:sp>
    </p:spTree>
    <p:extLst>
      <p:ext uri="{BB962C8B-B14F-4D97-AF65-F5344CB8AC3E}">
        <p14:creationId xmlns:p14="http://schemas.microsoft.com/office/powerpoint/2010/main" val="265847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A7990-3E44-4A2E-BFA4-874E2A07B54F}" type="datetimeFigureOut">
              <a:rPr lang="en-US" smtClean="0"/>
              <a:t>1/15/20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18BE94-E5F8-49EE-A652-8B9D7211208E}" type="slidenum">
              <a:rPr lang="en-US" smtClean="0"/>
              <a:t>‹#›</a:t>
            </a:fld>
            <a:endParaRPr lang="en-US"/>
          </a:p>
        </p:txBody>
      </p:sp>
    </p:spTree>
    <p:extLst>
      <p:ext uri="{BB962C8B-B14F-4D97-AF65-F5344CB8AC3E}">
        <p14:creationId xmlns:p14="http://schemas.microsoft.com/office/powerpoint/2010/main" val="776849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governor.nc.gov/issues/education/commission-access-sound-basic-education"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overnor.nc.gov/issues/education/commission-access-sound-basic-educ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hi res nc great seal"/>
          <p:cNvSpPr>
            <a:spLocks noGrp="1" noChangeAspect="1" noChangeArrowheads="1"/>
          </p:cNvSpPr>
          <p:nvPr>
            <p:ph type="subTitle" idx="1"/>
          </p:nvPr>
        </p:nvSpPr>
        <p:spPr bwMode="auto">
          <a:xfrm>
            <a:off x="1524000" y="4761108"/>
            <a:ext cx="9144000" cy="163575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r>
              <a:rPr lang="en-US" sz="3600" b="1" i="1" dirty="0">
                <a:latin typeface="Gotham Book" panose="02000604040000020004" pitchFamily="50" charset="0"/>
              </a:rPr>
              <a:t>Developing an Action Plan for a Sound, Basic Education for All Students </a:t>
            </a:r>
            <a:r>
              <a:rPr lang="en-US" sz="3600" b="1" dirty="0">
                <a:latin typeface="Gotham Book" panose="02000604040000020004" pitchFamily="50" charset="0"/>
              </a:rPr>
              <a:t> </a:t>
            </a:r>
          </a:p>
          <a:p>
            <a:endParaRPr lang="en-US" sz="1800" b="1" dirty="0">
              <a:latin typeface="Gotham Book" panose="02000604040000020004" pitchFamily="50" charset="0"/>
            </a:endParaRPr>
          </a:p>
        </p:txBody>
      </p:sp>
      <p:pic>
        <p:nvPicPr>
          <p:cNvPr id="1030" name="Picture 6" descr="Image result for hi res nc great se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8773" y="1685391"/>
            <a:ext cx="3094453" cy="300780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9D10CED-1E7C-4BC6-B9AC-B250A36776FD}"/>
              </a:ext>
            </a:extLst>
          </p:cNvPr>
          <p:cNvSpPr txBox="1"/>
          <p:nvPr/>
        </p:nvSpPr>
        <p:spPr>
          <a:xfrm>
            <a:off x="5100320" y="955040"/>
            <a:ext cx="184731" cy="369332"/>
          </a:xfrm>
          <a:prstGeom prst="rect">
            <a:avLst/>
          </a:prstGeom>
          <a:noFill/>
        </p:spPr>
        <p:txBody>
          <a:bodyPr wrap="none" rtlCol="0">
            <a:spAutoFit/>
          </a:bodyPr>
          <a:lstStyle/>
          <a:p>
            <a:endParaRPr lang="en-US" dirty="0"/>
          </a:p>
        </p:txBody>
      </p:sp>
      <p:sp>
        <p:nvSpPr>
          <p:cNvPr id="5" name="AutoShape 2" descr="Image result for hi res nc great seal">
            <a:extLst>
              <a:ext uri="{FF2B5EF4-FFF2-40B4-BE49-F238E27FC236}">
                <a16:creationId xmlns:a16="http://schemas.microsoft.com/office/drawing/2014/main" id="{3B590E0B-675A-40FE-B7F2-22BE57CD021D}"/>
              </a:ext>
            </a:extLst>
          </p:cNvPr>
          <p:cNvSpPr txBox="1">
            <a:spLocks noChangeAspect="1" noChangeArrowheads="1"/>
          </p:cNvSpPr>
          <p:nvPr/>
        </p:nvSpPr>
        <p:spPr bwMode="auto">
          <a:xfrm>
            <a:off x="1524000" y="503718"/>
            <a:ext cx="9144000" cy="212966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b="1" dirty="0">
                <a:latin typeface="Gotham Book" panose="02000604040000020004" pitchFamily="50" charset="0"/>
              </a:rPr>
              <a:t>The Governor’s Commission on Access to Sound, Basic Education</a:t>
            </a:r>
          </a:p>
        </p:txBody>
      </p:sp>
    </p:spTree>
    <p:extLst>
      <p:ext uri="{BB962C8B-B14F-4D97-AF65-F5344CB8AC3E}">
        <p14:creationId xmlns:p14="http://schemas.microsoft.com/office/powerpoint/2010/main" val="1552379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E61-3563-47AD-B6B6-9090F4B38A6A}"/>
              </a:ext>
            </a:extLst>
          </p:cNvPr>
          <p:cNvSpPr>
            <a:spLocks noGrp="1"/>
          </p:cNvSpPr>
          <p:nvPr>
            <p:ph type="title"/>
          </p:nvPr>
        </p:nvSpPr>
        <p:spPr>
          <a:xfrm>
            <a:off x="838200" y="365125"/>
            <a:ext cx="10515600" cy="1944938"/>
          </a:xfrm>
        </p:spPr>
        <p:txBody>
          <a:bodyPr>
            <a:normAutofit/>
          </a:bodyPr>
          <a:lstStyle/>
          <a:p>
            <a:r>
              <a:rPr lang="en-US" dirty="0"/>
              <a:t>Scale up the NC Pre-K Program to serve all eligible at-risk four-year- </a:t>
            </a:r>
            <a:r>
              <a:rPr lang="en-US" dirty="0" err="1"/>
              <a:t>olds</a:t>
            </a:r>
            <a:br>
              <a:rPr lang="en-US" dirty="0"/>
            </a:br>
            <a:endParaRPr lang="en-US" dirty="0"/>
          </a:p>
        </p:txBody>
      </p:sp>
      <p:sp>
        <p:nvSpPr>
          <p:cNvPr id="3" name="Content Placeholder 2">
            <a:extLst>
              <a:ext uri="{FF2B5EF4-FFF2-40B4-BE49-F238E27FC236}">
                <a16:creationId xmlns:a16="http://schemas.microsoft.com/office/drawing/2014/main" id="{A478E65F-128E-47EF-A728-C05104FCA27A}"/>
              </a:ext>
            </a:extLst>
          </p:cNvPr>
          <p:cNvSpPr>
            <a:spLocks noGrp="1"/>
          </p:cNvSpPr>
          <p:nvPr>
            <p:ph idx="1"/>
          </p:nvPr>
        </p:nvSpPr>
        <p:spPr>
          <a:xfrm>
            <a:off x="838200" y="2165684"/>
            <a:ext cx="10515600" cy="4327191"/>
          </a:xfrm>
        </p:spPr>
        <p:txBody>
          <a:bodyPr>
            <a:normAutofit/>
          </a:bodyPr>
          <a:lstStyle/>
          <a:p>
            <a:r>
              <a:rPr lang="en-US" dirty="0"/>
              <a:t>Increase state funding to serve all at-risk four-year-</a:t>
            </a:r>
            <a:r>
              <a:rPr lang="en-US" dirty="0" err="1"/>
              <a:t>olds</a:t>
            </a:r>
            <a:r>
              <a:rPr lang="en-US" dirty="0"/>
              <a:t> </a:t>
            </a:r>
          </a:p>
          <a:p>
            <a:pPr lvl="1"/>
            <a:r>
              <a:rPr lang="en-US" dirty="0"/>
              <a:t>Implement strategies to ensure equity of access in communities of color and in communities whose first language is not English</a:t>
            </a:r>
          </a:p>
          <a:p>
            <a:r>
              <a:rPr lang="en-US" dirty="0"/>
              <a:t>Increase state funding to increase rates to support the true cost of providing NC Pre-K</a:t>
            </a:r>
          </a:p>
          <a:p>
            <a:pPr lvl="1"/>
            <a:r>
              <a:rPr lang="en-US" dirty="0"/>
              <a:t>Rates should factor in the cost of teacher salaries/benefits with parity to public school teachers, transportation, quality improvements, and child find</a:t>
            </a:r>
          </a:p>
          <a:p>
            <a:pPr lvl="1"/>
            <a:r>
              <a:rPr lang="en-US" dirty="0"/>
              <a:t>Continue to maximize the public-private mixed delivery system</a:t>
            </a:r>
          </a:p>
          <a:p>
            <a:r>
              <a:rPr lang="en-US" dirty="0"/>
              <a:t>Ensure access to full day and full year programs to meet family needs and prevent summer learning loss</a:t>
            </a:r>
          </a:p>
          <a:p>
            <a:pPr lvl="1"/>
            <a:endParaRPr lang="en-US" dirty="0"/>
          </a:p>
          <a:p>
            <a:pPr lvl="1"/>
            <a:endParaRPr lang="en-US" dirty="0"/>
          </a:p>
          <a:p>
            <a:pPr lvl="1"/>
            <a:endParaRPr lang="en-US" dirty="0"/>
          </a:p>
        </p:txBody>
      </p:sp>
      <p:pic>
        <p:nvPicPr>
          <p:cNvPr id="5" name="Picture 6" descr="Image result for hi res nc great seal">
            <a:extLst>
              <a:ext uri="{FF2B5EF4-FFF2-40B4-BE49-F238E27FC236}">
                <a16:creationId xmlns:a16="http://schemas.microsoft.com/office/drawing/2014/main" id="{A1EC9733-6BD1-48C3-86CE-DE94886FF6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71926" y="290831"/>
            <a:ext cx="1363748"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7931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E61-3563-47AD-B6B6-9090F4B38A6A}"/>
              </a:ext>
            </a:extLst>
          </p:cNvPr>
          <p:cNvSpPr>
            <a:spLocks noGrp="1"/>
          </p:cNvSpPr>
          <p:nvPr>
            <p:ph type="title"/>
          </p:nvPr>
        </p:nvSpPr>
        <p:spPr>
          <a:xfrm>
            <a:off x="838200" y="926432"/>
            <a:ext cx="10515600" cy="1419726"/>
          </a:xfrm>
        </p:spPr>
        <p:txBody>
          <a:bodyPr>
            <a:normAutofit fontScale="90000"/>
          </a:bodyPr>
          <a:lstStyle/>
          <a:p>
            <a:r>
              <a:rPr lang="en-US" dirty="0"/>
              <a:t>Ensure that elementary schools are ready to </a:t>
            </a:r>
            <a:br>
              <a:rPr lang="en-US" dirty="0"/>
            </a:br>
            <a:r>
              <a:rPr lang="en-US" dirty="0"/>
              <a:t>meet the needs of all children in the early grades</a:t>
            </a:r>
            <a:br>
              <a:rPr lang="en-US" dirty="0"/>
            </a:br>
            <a:endParaRPr lang="en-US" dirty="0"/>
          </a:p>
        </p:txBody>
      </p:sp>
      <p:sp>
        <p:nvSpPr>
          <p:cNvPr id="3" name="Content Placeholder 2">
            <a:extLst>
              <a:ext uri="{FF2B5EF4-FFF2-40B4-BE49-F238E27FC236}">
                <a16:creationId xmlns:a16="http://schemas.microsoft.com/office/drawing/2014/main" id="{A478E65F-128E-47EF-A728-C05104FCA27A}"/>
              </a:ext>
            </a:extLst>
          </p:cNvPr>
          <p:cNvSpPr>
            <a:spLocks noGrp="1"/>
          </p:cNvSpPr>
          <p:nvPr>
            <p:ph idx="1"/>
          </p:nvPr>
        </p:nvSpPr>
        <p:spPr>
          <a:xfrm>
            <a:off x="838200" y="2105526"/>
            <a:ext cx="10515600" cy="4387349"/>
          </a:xfrm>
        </p:spPr>
        <p:txBody>
          <a:bodyPr>
            <a:normAutofit/>
          </a:bodyPr>
          <a:lstStyle/>
          <a:p>
            <a:r>
              <a:rPr lang="en-US" dirty="0"/>
              <a:t>Support effective transitions for young children from birth to age 5 programs into elementary schools that are ready for </a:t>
            </a:r>
            <a:r>
              <a:rPr lang="en-US" i="1" dirty="0"/>
              <a:t>ALL</a:t>
            </a:r>
            <a:r>
              <a:rPr lang="en-US" dirty="0"/>
              <a:t> children</a:t>
            </a:r>
          </a:p>
          <a:p>
            <a:r>
              <a:rPr lang="en-US" dirty="0"/>
              <a:t>Ensure high-quality elementary principals and teachers, trained in early learning</a:t>
            </a:r>
          </a:p>
          <a:p>
            <a:r>
              <a:rPr lang="en-US" dirty="0"/>
              <a:t>Expand instructional assistants in K-3 </a:t>
            </a:r>
          </a:p>
          <a:p>
            <a:r>
              <a:rPr lang="en-US" dirty="0"/>
              <a:t>Expand student access to school psychologists, nurses, counselors, and social workers</a:t>
            </a:r>
          </a:p>
          <a:p>
            <a:r>
              <a:rPr lang="en-US" dirty="0"/>
              <a:t>Ensure capacity for evidence-based teaching of early reading</a:t>
            </a:r>
          </a:p>
          <a:p>
            <a:r>
              <a:rPr lang="en-US" dirty="0"/>
              <a:t>Ensure effective support for children with unique needs</a:t>
            </a:r>
          </a:p>
          <a:p>
            <a:endParaRPr lang="en-US" dirty="0"/>
          </a:p>
          <a:p>
            <a:endParaRPr lang="en-US" dirty="0"/>
          </a:p>
        </p:txBody>
      </p:sp>
      <p:pic>
        <p:nvPicPr>
          <p:cNvPr id="5" name="Picture 6" descr="Image result for hi res nc great seal">
            <a:extLst>
              <a:ext uri="{FF2B5EF4-FFF2-40B4-BE49-F238E27FC236}">
                <a16:creationId xmlns:a16="http://schemas.microsoft.com/office/drawing/2014/main" id="{A1EC9733-6BD1-48C3-86CE-DE94886FF6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71926" y="290831"/>
            <a:ext cx="1363748"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1248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E61-3563-47AD-B6B6-9090F4B38A6A}"/>
              </a:ext>
            </a:extLst>
          </p:cNvPr>
          <p:cNvSpPr>
            <a:spLocks noGrp="1"/>
          </p:cNvSpPr>
          <p:nvPr>
            <p:ph type="title"/>
          </p:nvPr>
        </p:nvSpPr>
        <p:spPr>
          <a:xfrm>
            <a:off x="838200" y="801665"/>
            <a:ext cx="10515600" cy="2964219"/>
          </a:xfrm>
        </p:spPr>
        <p:txBody>
          <a:bodyPr>
            <a:normAutofit fontScale="90000"/>
          </a:bodyPr>
          <a:lstStyle/>
          <a:p>
            <a:r>
              <a:rPr lang="en-US" dirty="0"/>
              <a:t>Improve cross-sector early childhood data    quality, collection, analysis and use across the state and build a culture of continuous quality improvement to support data-based decision making</a:t>
            </a:r>
            <a:br>
              <a:rPr lang="en-US" dirty="0"/>
            </a:br>
            <a:endParaRPr lang="en-US" dirty="0"/>
          </a:p>
        </p:txBody>
      </p:sp>
      <p:sp>
        <p:nvSpPr>
          <p:cNvPr id="3" name="Content Placeholder 2">
            <a:extLst>
              <a:ext uri="{FF2B5EF4-FFF2-40B4-BE49-F238E27FC236}">
                <a16:creationId xmlns:a16="http://schemas.microsoft.com/office/drawing/2014/main" id="{A478E65F-128E-47EF-A728-C05104FCA27A}"/>
              </a:ext>
            </a:extLst>
          </p:cNvPr>
          <p:cNvSpPr>
            <a:spLocks noGrp="1"/>
          </p:cNvSpPr>
          <p:nvPr>
            <p:ph idx="1"/>
          </p:nvPr>
        </p:nvSpPr>
        <p:spPr>
          <a:xfrm>
            <a:off x="838200" y="3528656"/>
            <a:ext cx="10515600" cy="2964219"/>
          </a:xfrm>
        </p:spPr>
        <p:txBody>
          <a:bodyPr>
            <a:normAutofit/>
          </a:bodyPr>
          <a:lstStyle/>
          <a:p>
            <a:r>
              <a:rPr lang="en-US" dirty="0"/>
              <a:t>Support a NC Early Childhood Data Advisory Council</a:t>
            </a:r>
          </a:p>
          <a:p>
            <a:r>
              <a:rPr lang="en-US" dirty="0"/>
              <a:t>Improve data collection for measures prioritized in the NC Early Childhood Action Plan and the NC Pathways to Grade-Level Reading.  Use data to focus on equity and target services. </a:t>
            </a:r>
          </a:p>
          <a:p>
            <a:r>
              <a:rPr lang="en-US" dirty="0"/>
              <a:t>Connect data systems for birth to age five programs to data systems for public schools for more effective alignment and transitions</a:t>
            </a:r>
          </a:p>
        </p:txBody>
      </p:sp>
      <p:pic>
        <p:nvPicPr>
          <p:cNvPr id="5" name="Picture 6" descr="Image result for hi res nc great seal">
            <a:extLst>
              <a:ext uri="{FF2B5EF4-FFF2-40B4-BE49-F238E27FC236}">
                <a16:creationId xmlns:a16="http://schemas.microsoft.com/office/drawing/2014/main" id="{A1EC9733-6BD1-48C3-86CE-DE94886FF6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71926" y="290831"/>
            <a:ext cx="1363748"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365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E61-3563-47AD-B6B6-9090F4B38A6A}"/>
              </a:ext>
            </a:extLst>
          </p:cNvPr>
          <p:cNvSpPr>
            <a:spLocks noGrp="1"/>
          </p:cNvSpPr>
          <p:nvPr>
            <p:ph type="title"/>
          </p:nvPr>
        </p:nvSpPr>
        <p:spPr/>
        <p:txBody>
          <a:bodyPr/>
          <a:lstStyle/>
          <a:p>
            <a:r>
              <a:rPr lang="en-US" dirty="0"/>
              <a:t>Additional Information</a:t>
            </a:r>
          </a:p>
        </p:txBody>
      </p:sp>
      <p:sp>
        <p:nvSpPr>
          <p:cNvPr id="3" name="Content Placeholder 2">
            <a:extLst>
              <a:ext uri="{FF2B5EF4-FFF2-40B4-BE49-F238E27FC236}">
                <a16:creationId xmlns:a16="http://schemas.microsoft.com/office/drawing/2014/main" id="{A478E65F-128E-47EF-A728-C05104FCA27A}"/>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3600" dirty="0"/>
              <a:t>Commission’s website:</a:t>
            </a:r>
          </a:p>
          <a:p>
            <a:pPr marL="0" indent="0" algn="ctr">
              <a:buNone/>
            </a:pPr>
            <a:r>
              <a:rPr lang="en-US" sz="3600" dirty="0">
                <a:hlinkClick r:id="rId3"/>
              </a:rPr>
              <a:t>https://governor.nc.gov/issues/education/commission-access-sound-basic-education</a:t>
            </a:r>
            <a:endParaRPr lang="en-US" sz="3600" dirty="0"/>
          </a:p>
        </p:txBody>
      </p:sp>
      <p:pic>
        <p:nvPicPr>
          <p:cNvPr id="5" name="Picture 6" descr="Image result for hi res nc great seal">
            <a:extLst>
              <a:ext uri="{FF2B5EF4-FFF2-40B4-BE49-F238E27FC236}">
                <a16:creationId xmlns:a16="http://schemas.microsoft.com/office/drawing/2014/main" id="{A1EC9733-6BD1-48C3-86CE-DE94886FF6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71926" y="290831"/>
            <a:ext cx="1363748"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6129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Image result for hi res nc great seal">
            <a:extLst>
              <a:ext uri="{FF2B5EF4-FFF2-40B4-BE49-F238E27FC236}">
                <a16:creationId xmlns:a16="http://schemas.microsoft.com/office/drawing/2014/main" id="{A1EC9733-6BD1-48C3-86CE-DE94886FF6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71926" y="122237"/>
            <a:ext cx="1363748" cy="132556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18EAE61-3563-47AD-B6B6-9090F4B38A6A}"/>
              </a:ext>
            </a:extLst>
          </p:cNvPr>
          <p:cNvSpPr>
            <a:spLocks noGrp="1"/>
          </p:cNvSpPr>
          <p:nvPr>
            <p:ph type="title"/>
          </p:nvPr>
        </p:nvSpPr>
        <p:spPr/>
        <p:txBody>
          <a:bodyPr/>
          <a:lstStyle/>
          <a:p>
            <a:r>
              <a:rPr lang="en-US" i="1" dirty="0"/>
              <a:t>Leandro v. State of NC</a:t>
            </a:r>
          </a:p>
        </p:txBody>
      </p:sp>
      <p:sp>
        <p:nvSpPr>
          <p:cNvPr id="3" name="Content Placeholder 2">
            <a:extLst>
              <a:ext uri="{FF2B5EF4-FFF2-40B4-BE49-F238E27FC236}">
                <a16:creationId xmlns:a16="http://schemas.microsoft.com/office/drawing/2014/main" id="{A478E65F-128E-47EF-A728-C05104FCA27A}"/>
              </a:ext>
            </a:extLst>
          </p:cNvPr>
          <p:cNvSpPr>
            <a:spLocks noGrp="1"/>
          </p:cNvSpPr>
          <p:nvPr>
            <p:ph idx="1"/>
          </p:nvPr>
        </p:nvSpPr>
        <p:spPr>
          <a:xfrm>
            <a:off x="838200" y="1447800"/>
            <a:ext cx="10515600" cy="5201950"/>
          </a:xfrm>
        </p:spPr>
        <p:txBody>
          <a:bodyPr>
            <a:normAutofit/>
          </a:bodyPr>
          <a:lstStyle/>
          <a:p>
            <a:r>
              <a:rPr lang="en-US" dirty="0"/>
              <a:t>Lawsuit filed in 1994 by five low-wealth school districts (Hoke, Halifax, Robeson, Vance and Cumberland)</a:t>
            </a:r>
          </a:p>
          <a:p>
            <a:r>
              <a:rPr lang="en-US" dirty="0"/>
              <a:t>Suit claimed that districts did not have enough money to provide an equal education to their students</a:t>
            </a:r>
          </a:p>
          <a:p>
            <a:r>
              <a:rPr lang="en-US" dirty="0"/>
              <a:t>NC Supreme Court ruled in 1997 that state’s students have a constitutional right to a “sound, basic education”</a:t>
            </a:r>
          </a:p>
          <a:p>
            <a:r>
              <a:rPr lang="en-US" dirty="0"/>
              <a:t>In 2004, Judge Howard Manning ruled that to meet its constitutional duty, the state must</a:t>
            </a:r>
          </a:p>
          <a:p>
            <a:pPr lvl="1"/>
            <a:r>
              <a:rPr lang="en-US" dirty="0"/>
              <a:t>Staff each classroom with a competent, well-trained teacher</a:t>
            </a:r>
          </a:p>
          <a:p>
            <a:pPr lvl="1"/>
            <a:r>
              <a:rPr lang="en-US" dirty="0"/>
              <a:t>Staff each school with a competent, well-trained principal</a:t>
            </a:r>
          </a:p>
          <a:p>
            <a:pPr lvl="1"/>
            <a:r>
              <a:rPr lang="en-US" dirty="0"/>
              <a:t>Identify the resources necessary to ensure that all children, including those at-risk, have an equal opportunity to obtain a sound, basic education</a:t>
            </a:r>
          </a:p>
          <a:p>
            <a:pPr lvl="1"/>
            <a:endParaRPr lang="en-US" dirty="0"/>
          </a:p>
          <a:p>
            <a:pPr lvl="1"/>
            <a:endParaRPr lang="en-US" dirty="0"/>
          </a:p>
        </p:txBody>
      </p:sp>
    </p:spTree>
    <p:extLst>
      <p:ext uri="{BB962C8B-B14F-4D97-AF65-F5344CB8AC3E}">
        <p14:creationId xmlns:p14="http://schemas.microsoft.com/office/powerpoint/2010/main" val="1240166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E61-3563-47AD-B6B6-9090F4B38A6A}"/>
              </a:ext>
            </a:extLst>
          </p:cNvPr>
          <p:cNvSpPr>
            <a:spLocks noGrp="1"/>
          </p:cNvSpPr>
          <p:nvPr>
            <p:ph type="title"/>
          </p:nvPr>
        </p:nvSpPr>
        <p:spPr/>
        <p:txBody>
          <a:bodyPr/>
          <a:lstStyle/>
          <a:p>
            <a:r>
              <a:rPr lang="en-US" dirty="0"/>
              <a:t>Why Now?</a:t>
            </a:r>
          </a:p>
        </p:txBody>
      </p:sp>
      <p:sp>
        <p:nvSpPr>
          <p:cNvPr id="3" name="Content Placeholder 2">
            <a:extLst>
              <a:ext uri="{FF2B5EF4-FFF2-40B4-BE49-F238E27FC236}">
                <a16:creationId xmlns:a16="http://schemas.microsoft.com/office/drawing/2014/main" id="{A478E65F-128E-47EF-A728-C05104FCA27A}"/>
              </a:ext>
            </a:extLst>
          </p:cNvPr>
          <p:cNvSpPr>
            <a:spLocks noGrp="1"/>
          </p:cNvSpPr>
          <p:nvPr>
            <p:ph idx="1"/>
          </p:nvPr>
        </p:nvSpPr>
        <p:spPr>
          <a:xfrm>
            <a:off x="838200" y="1825625"/>
            <a:ext cx="10515600" cy="4667250"/>
          </a:xfrm>
        </p:spPr>
        <p:txBody>
          <a:bodyPr>
            <a:normAutofit/>
          </a:bodyPr>
          <a:lstStyle/>
          <a:p>
            <a:r>
              <a:rPr lang="en-US" dirty="0"/>
              <a:t>In 2017, Governor Cooper joined with the </a:t>
            </a:r>
            <a:r>
              <a:rPr lang="en-US" i="1" dirty="0"/>
              <a:t>Leandro </a:t>
            </a:r>
            <a:r>
              <a:rPr lang="en-US" dirty="0"/>
              <a:t>plaintiffs to work together on a plan for meeting the state’s constitutional obligation</a:t>
            </a:r>
          </a:p>
          <a:p>
            <a:r>
              <a:rPr lang="en-US" dirty="0"/>
              <a:t>Governor Cooper created the Commission on Access to Sound Basic Education through Executive Order 10</a:t>
            </a:r>
          </a:p>
          <a:p>
            <a:pPr marL="457200" lvl="1" indent="0">
              <a:buNone/>
            </a:pPr>
            <a:r>
              <a:rPr lang="en-US" dirty="0">
                <a:hlinkClick r:id="rId3"/>
              </a:rPr>
              <a:t>https://governor.nc.gov/issues/education/commission-access-sound-basic-education</a:t>
            </a:r>
            <a:endParaRPr lang="en-US" dirty="0"/>
          </a:p>
          <a:p>
            <a:r>
              <a:rPr lang="en-US" dirty="0"/>
              <a:t>Judge David Lee appointed an independent consultant to the court (</a:t>
            </a:r>
            <a:r>
              <a:rPr lang="en-US" dirty="0" err="1"/>
              <a:t>WestEd</a:t>
            </a:r>
            <a:r>
              <a:rPr lang="en-US" dirty="0"/>
              <a:t>) </a:t>
            </a:r>
          </a:p>
          <a:p>
            <a:r>
              <a:rPr lang="en-US" dirty="0"/>
              <a:t>The Commission and </a:t>
            </a:r>
            <a:r>
              <a:rPr lang="en-US" dirty="0" err="1"/>
              <a:t>WestEd</a:t>
            </a:r>
            <a:r>
              <a:rPr lang="en-US" dirty="0"/>
              <a:t> have worked to bring forward the most current expertise and research </a:t>
            </a:r>
          </a:p>
          <a:p>
            <a:endParaRPr lang="en-US" dirty="0"/>
          </a:p>
          <a:p>
            <a:endParaRPr lang="en-US" dirty="0"/>
          </a:p>
        </p:txBody>
      </p:sp>
      <p:pic>
        <p:nvPicPr>
          <p:cNvPr id="5" name="Picture 6" descr="Image result for hi res nc great seal">
            <a:extLst>
              <a:ext uri="{FF2B5EF4-FFF2-40B4-BE49-F238E27FC236}">
                <a16:creationId xmlns:a16="http://schemas.microsoft.com/office/drawing/2014/main" id="{A1EC9733-6BD1-48C3-86CE-DE94886FF6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71926" y="230188"/>
            <a:ext cx="1363748"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0686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E61-3563-47AD-B6B6-9090F4B38A6A}"/>
              </a:ext>
            </a:extLst>
          </p:cNvPr>
          <p:cNvSpPr>
            <a:spLocks noGrp="1"/>
          </p:cNvSpPr>
          <p:nvPr>
            <p:ph type="title"/>
          </p:nvPr>
        </p:nvSpPr>
        <p:spPr/>
        <p:txBody>
          <a:bodyPr/>
          <a:lstStyle/>
          <a:p>
            <a:r>
              <a:rPr lang="en-US" dirty="0"/>
              <a:t>Why Now?</a:t>
            </a:r>
          </a:p>
        </p:txBody>
      </p:sp>
      <p:sp>
        <p:nvSpPr>
          <p:cNvPr id="3" name="Content Placeholder 2">
            <a:extLst>
              <a:ext uri="{FF2B5EF4-FFF2-40B4-BE49-F238E27FC236}">
                <a16:creationId xmlns:a16="http://schemas.microsoft.com/office/drawing/2014/main" id="{A478E65F-128E-47EF-A728-C05104FCA27A}"/>
              </a:ext>
            </a:extLst>
          </p:cNvPr>
          <p:cNvSpPr>
            <a:spLocks noGrp="1"/>
          </p:cNvSpPr>
          <p:nvPr>
            <p:ph idx="1"/>
          </p:nvPr>
        </p:nvSpPr>
        <p:spPr/>
        <p:txBody>
          <a:bodyPr>
            <a:normAutofit fontScale="92500" lnSpcReduction="10000"/>
          </a:bodyPr>
          <a:lstStyle/>
          <a:p>
            <a:r>
              <a:rPr lang="en-US" sz="3000" dirty="0" err="1"/>
              <a:t>WestEd</a:t>
            </a:r>
            <a:r>
              <a:rPr lang="en-US" sz="3000" dirty="0"/>
              <a:t> filed its final report with the court in December 2019, and the report was made public</a:t>
            </a:r>
          </a:p>
          <a:p>
            <a:r>
              <a:rPr lang="en-US" sz="3000" dirty="0"/>
              <a:t>Commission has draft recommendations that it is currently finalizing</a:t>
            </a:r>
          </a:p>
          <a:p>
            <a:r>
              <a:rPr lang="en-US" sz="3000" dirty="0"/>
              <a:t>Parties in the case are drafting a joint consent order(s) outlining actions the state should take for Judge Lee’s consideration this fall </a:t>
            </a:r>
          </a:p>
          <a:p>
            <a:r>
              <a:rPr lang="en-US" sz="3000" dirty="0"/>
              <a:t>Consent order will be based on West Ed and the Commission’s findings</a:t>
            </a:r>
          </a:p>
          <a:p>
            <a:endParaRPr lang="en-US" sz="3000" dirty="0"/>
          </a:p>
          <a:p>
            <a:pPr marL="0" indent="0" algn="ctr">
              <a:lnSpc>
                <a:spcPct val="100000"/>
              </a:lnSpc>
              <a:buNone/>
            </a:pPr>
            <a:r>
              <a:rPr lang="en-US" b="1" i="1" dirty="0"/>
              <a:t>We have a unique opportunity now to meet NC’s constitutional obligation, </a:t>
            </a:r>
          </a:p>
          <a:p>
            <a:pPr marL="0" indent="0" algn="ctr">
              <a:lnSpc>
                <a:spcPct val="100000"/>
              </a:lnSpc>
              <a:buNone/>
            </a:pPr>
            <a:r>
              <a:rPr lang="en-US" b="1" i="1" dirty="0"/>
              <a:t>which the court has said begins before age five</a:t>
            </a:r>
          </a:p>
          <a:p>
            <a:endParaRPr lang="en-US" dirty="0"/>
          </a:p>
        </p:txBody>
      </p:sp>
      <p:pic>
        <p:nvPicPr>
          <p:cNvPr id="5" name="Picture 6" descr="Image result for hi res nc great seal">
            <a:extLst>
              <a:ext uri="{FF2B5EF4-FFF2-40B4-BE49-F238E27FC236}">
                <a16:creationId xmlns:a16="http://schemas.microsoft.com/office/drawing/2014/main" id="{A1EC9733-6BD1-48C3-86CE-DE94886FF6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71926" y="230188"/>
            <a:ext cx="1363748"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9778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E61-3563-47AD-B6B6-9090F4B38A6A}"/>
              </a:ext>
            </a:extLst>
          </p:cNvPr>
          <p:cNvSpPr>
            <a:spLocks noGrp="1"/>
          </p:cNvSpPr>
          <p:nvPr>
            <p:ph type="title"/>
          </p:nvPr>
        </p:nvSpPr>
        <p:spPr/>
        <p:txBody>
          <a:bodyPr/>
          <a:lstStyle/>
          <a:p>
            <a:r>
              <a:rPr lang="en-US" dirty="0"/>
              <a:t>Commission’s Work</a:t>
            </a:r>
          </a:p>
        </p:txBody>
      </p:sp>
      <p:sp>
        <p:nvSpPr>
          <p:cNvPr id="3" name="Content Placeholder 2">
            <a:extLst>
              <a:ext uri="{FF2B5EF4-FFF2-40B4-BE49-F238E27FC236}">
                <a16:creationId xmlns:a16="http://schemas.microsoft.com/office/drawing/2014/main" id="{A478E65F-128E-47EF-A728-C05104FCA27A}"/>
              </a:ext>
            </a:extLst>
          </p:cNvPr>
          <p:cNvSpPr>
            <a:spLocks noGrp="1"/>
          </p:cNvSpPr>
          <p:nvPr>
            <p:ph idx="1"/>
          </p:nvPr>
        </p:nvSpPr>
        <p:spPr>
          <a:xfrm>
            <a:off x="838200" y="1690688"/>
            <a:ext cx="10515600" cy="4486275"/>
          </a:xfrm>
        </p:spPr>
        <p:txBody>
          <a:bodyPr>
            <a:normAutofit fontScale="92500" lnSpcReduction="10000"/>
          </a:bodyPr>
          <a:lstStyle/>
          <a:p>
            <a:r>
              <a:rPr lang="en-US" dirty="0"/>
              <a:t>Work groups from the Commission have crafted draft priorities for action around five key areas:</a:t>
            </a:r>
          </a:p>
          <a:p>
            <a:pPr marL="628650" lvl="1" indent="-171450"/>
            <a:r>
              <a:rPr lang="en-US" sz="2800" dirty="0"/>
              <a:t>Early childhood / “whole child” </a:t>
            </a:r>
          </a:p>
          <a:p>
            <a:pPr marL="628650" lvl="1" indent="-171450"/>
            <a:r>
              <a:rPr lang="en-US" sz="2800" dirty="0"/>
              <a:t>Teachers</a:t>
            </a:r>
          </a:p>
          <a:p>
            <a:pPr marL="628650" lvl="1" indent="-171450"/>
            <a:r>
              <a:rPr lang="en-US" sz="2800" dirty="0"/>
              <a:t>Principals</a:t>
            </a:r>
          </a:p>
          <a:p>
            <a:pPr marL="628650" lvl="1" indent="-171450"/>
            <a:r>
              <a:rPr lang="en-US" sz="2800" dirty="0"/>
              <a:t>Assessments and accountability</a:t>
            </a:r>
          </a:p>
          <a:p>
            <a:pPr marL="628650" lvl="1" indent="-171450"/>
            <a:r>
              <a:rPr lang="en-US" sz="2800" dirty="0"/>
              <a:t>Finance and resources</a:t>
            </a:r>
          </a:p>
          <a:p>
            <a:pPr marL="628650" lvl="1" indent="-171450"/>
            <a:endParaRPr lang="en-US" sz="2800" dirty="0"/>
          </a:p>
          <a:p>
            <a:pPr marL="171450" indent="-171450"/>
            <a:r>
              <a:rPr lang="en-US" dirty="0"/>
              <a:t>Today’s focus is on the early childhood/whole child priorities for children birth through 3</a:t>
            </a:r>
            <a:r>
              <a:rPr lang="en-US" baseline="30000" dirty="0"/>
              <a:t>rd</a:t>
            </a:r>
            <a:r>
              <a:rPr lang="en-US" dirty="0"/>
              <a:t> grade.  These priorities build on and align with current work in NC, including the NC Early Childhood Action Plan, NC Pathways to Grade-Level Reading, others.</a:t>
            </a:r>
          </a:p>
          <a:p>
            <a:pPr marL="171450" indent="-171450"/>
            <a:endParaRPr lang="en-US" dirty="0"/>
          </a:p>
          <a:p>
            <a:pPr lvl="1"/>
            <a:endParaRPr lang="en-US" dirty="0"/>
          </a:p>
          <a:p>
            <a:pPr lvl="1"/>
            <a:endParaRPr lang="en-US" dirty="0"/>
          </a:p>
        </p:txBody>
      </p:sp>
      <p:pic>
        <p:nvPicPr>
          <p:cNvPr id="5" name="Picture 6" descr="Image result for hi res nc great seal">
            <a:extLst>
              <a:ext uri="{FF2B5EF4-FFF2-40B4-BE49-F238E27FC236}">
                <a16:creationId xmlns:a16="http://schemas.microsoft.com/office/drawing/2014/main" id="{A1EC9733-6BD1-48C3-86CE-DE94886FF6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71926" y="290831"/>
            <a:ext cx="1363748"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484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E61-3563-47AD-B6B6-9090F4B38A6A}"/>
              </a:ext>
            </a:extLst>
          </p:cNvPr>
          <p:cNvSpPr>
            <a:spLocks noGrp="1"/>
          </p:cNvSpPr>
          <p:nvPr>
            <p:ph type="title"/>
          </p:nvPr>
        </p:nvSpPr>
        <p:spPr/>
        <p:txBody>
          <a:bodyPr/>
          <a:lstStyle/>
          <a:p>
            <a:r>
              <a:rPr lang="en-US" dirty="0"/>
              <a:t>Early Childhood/ “Whole Child”</a:t>
            </a:r>
          </a:p>
        </p:txBody>
      </p:sp>
      <p:sp>
        <p:nvSpPr>
          <p:cNvPr id="3" name="Content Placeholder 2">
            <a:extLst>
              <a:ext uri="{FF2B5EF4-FFF2-40B4-BE49-F238E27FC236}">
                <a16:creationId xmlns:a16="http://schemas.microsoft.com/office/drawing/2014/main" id="{A478E65F-128E-47EF-A728-C05104FCA27A}"/>
              </a:ext>
            </a:extLst>
          </p:cNvPr>
          <p:cNvSpPr>
            <a:spLocks noGrp="1"/>
          </p:cNvSpPr>
          <p:nvPr>
            <p:ph idx="1"/>
          </p:nvPr>
        </p:nvSpPr>
        <p:spPr>
          <a:xfrm>
            <a:off x="838200" y="1690688"/>
            <a:ext cx="10515600" cy="4802187"/>
          </a:xfrm>
        </p:spPr>
        <p:txBody>
          <a:bodyPr>
            <a:normAutofit lnSpcReduction="10000"/>
          </a:bodyPr>
          <a:lstStyle/>
          <a:p>
            <a:r>
              <a:rPr lang="en-US" dirty="0"/>
              <a:t>Build the early childhood educator pipeline for birth through 3</a:t>
            </a:r>
            <a:r>
              <a:rPr lang="en-US" baseline="30000" dirty="0"/>
              <a:t>rd</a:t>
            </a:r>
            <a:r>
              <a:rPr lang="en-US" dirty="0"/>
              <a:t> grade</a:t>
            </a:r>
          </a:p>
          <a:p>
            <a:r>
              <a:rPr lang="en-US" dirty="0"/>
              <a:t>Scale up Smart Start to provide early childhood system infrastructure and a continuum of services for children and families from birth to age five</a:t>
            </a:r>
          </a:p>
          <a:p>
            <a:r>
              <a:rPr lang="en-US" dirty="0"/>
              <a:t>Expand access to early intervention</a:t>
            </a:r>
          </a:p>
          <a:p>
            <a:r>
              <a:rPr lang="en-US" dirty="0"/>
              <a:t>Scale up the NC Pre-K Program to serve all eligible at-risk                four-year-</a:t>
            </a:r>
            <a:r>
              <a:rPr lang="en-US" dirty="0" err="1"/>
              <a:t>olds</a:t>
            </a:r>
            <a:endParaRPr lang="en-US" dirty="0"/>
          </a:p>
          <a:p>
            <a:r>
              <a:rPr lang="en-US" dirty="0"/>
              <a:t>Ensure that elementary schools are ready to meet the needs of all children in the early grades</a:t>
            </a:r>
          </a:p>
          <a:p>
            <a:r>
              <a:rPr lang="en-US" dirty="0"/>
              <a:t>Improve cross-sector early childhood data quality, collection, analysis, and use for data-based decision making</a:t>
            </a:r>
          </a:p>
        </p:txBody>
      </p:sp>
      <p:pic>
        <p:nvPicPr>
          <p:cNvPr id="5" name="Picture 6" descr="Image result for hi res nc great seal">
            <a:extLst>
              <a:ext uri="{FF2B5EF4-FFF2-40B4-BE49-F238E27FC236}">
                <a16:creationId xmlns:a16="http://schemas.microsoft.com/office/drawing/2014/main" id="{A1EC9733-6BD1-48C3-86CE-DE94886FF6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71926" y="290831"/>
            <a:ext cx="1363748"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9135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E61-3563-47AD-B6B6-9090F4B38A6A}"/>
              </a:ext>
            </a:extLst>
          </p:cNvPr>
          <p:cNvSpPr>
            <a:spLocks noGrp="1"/>
          </p:cNvSpPr>
          <p:nvPr>
            <p:ph type="title"/>
          </p:nvPr>
        </p:nvSpPr>
        <p:spPr>
          <a:xfrm>
            <a:off x="838200" y="517358"/>
            <a:ext cx="10515600" cy="1540042"/>
          </a:xfrm>
        </p:spPr>
        <p:txBody>
          <a:bodyPr/>
          <a:lstStyle/>
          <a:p>
            <a:r>
              <a:rPr lang="en-US" dirty="0"/>
              <a:t>Build the early childhood educator pipeline for birth through 3</a:t>
            </a:r>
            <a:r>
              <a:rPr lang="en-US" baseline="30000" dirty="0"/>
              <a:t>rd</a:t>
            </a:r>
            <a:r>
              <a:rPr lang="en-US" dirty="0"/>
              <a:t> grade </a:t>
            </a:r>
          </a:p>
        </p:txBody>
      </p:sp>
      <p:sp>
        <p:nvSpPr>
          <p:cNvPr id="3" name="Content Placeholder 2">
            <a:extLst>
              <a:ext uri="{FF2B5EF4-FFF2-40B4-BE49-F238E27FC236}">
                <a16:creationId xmlns:a16="http://schemas.microsoft.com/office/drawing/2014/main" id="{A478E65F-128E-47EF-A728-C05104FCA27A}"/>
              </a:ext>
            </a:extLst>
          </p:cNvPr>
          <p:cNvSpPr>
            <a:spLocks noGrp="1"/>
          </p:cNvSpPr>
          <p:nvPr>
            <p:ph idx="1"/>
          </p:nvPr>
        </p:nvSpPr>
        <p:spPr>
          <a:xfrm>
            <a:off x="838200" y="2283927"/>
            <a:ext cx="10515600" cy="4208948"/>
          </a:xfrm>
        </p:spPr>
        <p:txBody>
          <a:bodyPr>
            <a:normAutofit/>
          </a:bodyPr>
          <a:lstStyle/>
          <a:p>
            <a:r>
              <a:rPr lang="en-US" dirty="0"/>
              <a:t>Develop a salary and benefits scale and strategies for improving compensation for the birth to age five workforce.  Provide salary parity with public school educators with comparable qualifications.</a:t>
            </a:r>
          </a:p>
          <a:p>
            <a:r>
              <a:rPr lang="en-US" dirty="0"/>
              <a:t>Enhance early childhood program funding rates to support the workforce</a:t>
            </a:r>
          </a:p>
          <a:p>
            <a:r>
              <a:rPr lang="en-US" dirty="0"/>
              <a:t>Increase funding for Child Care WAGE$ and Infant-Toddler Educator AWARD$ wage supplement programs</a:t>
            </a:r>
          </a:p>
          <a:p>
            <a:r>
              <a:rPr lang="en-US" dirty="0"/>
              <a:t>Provide professional development that is aligned for the birth through 3</a:t>
            </a:r>
            <a:r>
              <a:rPr lang="en-US" baseline="30000" dirty="0"/>
              <a:t>rd</a:t>
            </a:r>
            <a:r>
              <a:rPr lang="en-US" dirty="0"/>
              <a:t> grade educator workforce</a:t>
            </a:r>
          </a:p>
          <a:p>
            <a:endParaRPr lang="en-US" dirty="0"/>
          </a:p>
          <a:p>
            <a:pPr marL="914400" lvl="2" indent="0">
              <a:buNone/>
            </a:pPr>
            <a:endParaRPr lang="en-US" dirty="0"/>
          </a:p>
        </p:txBody>
      </p:sp>
      <p:pic>
        <p:nvPicPr>
          <p:cNvPr id="5" name="Picture 6" descr="Image result for hi res nc great seal">
            <a:extLst>
              <a:ext uri="{FF2B5EF4-FFF2-40B4-BE49-F238E27FC236}">
                <a16:creationId xmlns:a16="http://schemas.microsoft.com/office/drawing/2014/main" id="{A1EC9733-6BD1-48C3-86CE-DE94886FF6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71926" y="290831"/>
            <a:ext cx="1363748"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6760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E61-3563-47AD-B6B6-9090F4B38A6A}"/>
              </a:ext>
            </a:extLst>
          </p:cNvPr>
          <p:cNvSpPr>
            <a:spLocks noGrp="1"/>
          </p:cNvSpPr>
          <p:nvPr>
            <p:ph type="title"/>
          </p:nvPr>
        </p:nvSpPr>
        <p:spPr>
          <a:xfrm>
            <a:off x="838200" y="866275"/>
            <a:ext cx="10515600" cy="2129588"/>
          </a:xfrm>
        </p:spPr>
        <p:txBody>
          <a:bodyPr>
            <a:normAutofit fontScale="90000"/>
          </a:bodyPr>
          <a:lstStyle/>
          <a:p>
            <a:r>
              <a:rPr lang="en-US" dirty="0"/>
              <a:t>Scale up Smart Start to provide early childhood system infrastructure and a continuum of services for children and families from birth to age five</a:t>
            </a:r>
            <a:br>
              <a:rPr lang="en-US" dirty="0"/>
            </a:br>
            <a:endParaRPr lang="en-US" dirty="0"/>
          </a:p>
        </p:txBody>
      </p:sp>
      <p:sp>
        <p:nvSpPr>
          <p:cNvPr id="3" name="Content Placeholder 2">
            <a:extLst>
              <a:ext uri="{FF2B5EF4-FFF2-40B4-BE49-F238E27FC236}">
                <a16:creationId xmlns:a16="http://schemas.microsoft.com/office/drawing/2014/main" id="{A478E65F-128E-47EF-A728-C05104FCA27A}"/>
              </a:ext>
            </a:extLst>
          </p:cNvPr>
          <p:cNvSpPr>
            <a:spLocks noGrp="1"/>
          </p:cNvSpPr>
          <p:nvPr>
            <p:ph idx="1"/>
          </p:nvPr>
        </p:nvSpPr>
        <p:spPr>
          <a:xfrm>
            <a:off x="838200" y="2634916"/>
            <a:ext cx="10515600" cy="3857959"/>
          </a:xfrm>
        </p:spPr>
        <p:txBody>
          <a:bodyPr>
            <a:normAutofit/>
          </a:bodyPr>
          <a:lstStyle/>
          <a:p>
            <a:r>
              <a:rPr lang="en-US" dirty="0"/>
              <a:t>Increase state funding for Smart Start that will: </a:t>
            </a:r>
          </a:p>
          <a:p>
            <a:pPr lvl="1"/>
            <a:r>
              <a:rPr lang="en-US" dirty="0"/>
              <a:t>Address a greater percentage of community need</a:t>
            </a:r>
          </a:p>
          <a:p>
            <a:pPr lvl="1"/>
            <a:r>
              <a:rPr lang="en-US" dirty="0"/>
              <a:t>Expand a range of family support strategies, reaching children as young as possible when impact is greatest</a:t>
            </a:r>
          </a:p>
          <a:p>
            <a:pPr lvl="1"/>
            <a:r>
              <a:rPr lang="en-US" dirty="0"/>
              <a:t>Expand developmental screenings</a:t>
            </a:r>
          </a:p>
          <a:p>
            <a:pPr lvl="1"/>
            <a:r>
              <a:rPr lang="en-US" dirty="0"/>
              <a:t>Support high-quality early education programs</a:t>
            </a:r>
          </a:p>
          <a:p>
            <a:r>
              <a:rPr lang="en-US" dirty="0"/>
              <a:t>Allow community-level flexibility in funding to meet the greatest community needs and build capacity to manage multiple public and private funding sources</a:t>
            </a:r>
          </a:p>
          <a:p>
            <a:endParaRPr lang="en-US" dirty="0"/>
          </a:p>
        </p:txBody>
      </p:sp>
      <p:pic>
        <p:nvPicPr>
          <p:cNvPr id="5" name="Picture 6" descr="Image result for hi res nc great seal">
            <a:extLst>
              <a:ext uri="{FF2B5EF4-FFF2-40B4-BE49-F238E27FC236}">
                <a16:creationId xmlns:a16="http://schemas.microsoft.com/office/drawing/2014/main" id="{A1EC9733-6BD1-48C3-86CE-DE94886FF6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71926" y="290831"/>
            <a:ext cx="1363748"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2485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E61-3563-47AD-B6B6-9090F4B38A6A}"/>
              </a:ext>
            </a:extLst>
          </p:cNvPr>
          <p:cNvSpPr>
            <a:spLocks noGrp="1"/>
          </p:cNvSpPr>
          <p:nvPr>
            <p:ph type="title"/>
          </p:nvPr>
        </p:nvSpPr>
        <p:spPr>
          <a:xfrm>
            <a:off x="838200" y="962525"/>
            <a:ext cx="10515600" cy="1467853"/>
          </a:xfrm>
        </p:spPr>
        <p:txBody>
          <a:bodyPr>
            <a:normAutofit/>
          </a:bodyPr>
          <a:lstStyle/>
          <a:p>
            <a:r>
              <a:rPr lang="en-US" dirty="0"/>
              <a:t>Expand access to early intervention</a:t>
            </a:r>
            <a:br>
              <a:rPr lang="en-US" dirty="0"/>
            </a:br>
            <a:endParaRPr lang="en-US" dirty="0"/>
          </a:p>
        </p:txBody>
      </p:sp>
      <p:sp>
        <p:nvSpPr>
          <p:cNvPr id="3" name="Content Placeholder 2">
            <a:extLst>
              <a:ext uri="{FF2B5EF4-FFF2-40B4-BE49-F238E27FC236}">
                <a16:creationId xmlns:a16="http://schemas.microsoft.com/office/drawing/2014/main" id="{A478E65F-128E-47EF-A728-C05104FCA27A}"/>
              </a:ext>
            </a:extLst>
          </p:cNvPr>
          <p:cNvSpPr>
            <a:spLocks noGrp="1"/>
          </p:cNvSpPr>
          <p:nvPr>
            <p:ph idx="1"/>
          </p:nvPr>
        </p:nvSpPr>
        <p:spPr>
          <a:xfrm>
            <a:off x="838200" y="2141621"/>
            <a:ext cx="10515600" cy="4199021"/>
          </a:xfrm>
        </p:spPr>
        <p:txBody>
          <a:bodyPr>
            <a:normAutofit/>
          </a:bodyPr>
          <a:lstStyle/>
          <a:p>
            <a:r>
              <a:rPr lang="en-US" dirty="0"/>
              <a:t>Expand eligibility for the IDEA Part C Early Intervention Program for infants and toddlers to reach more who are at-risk for developmental delay</a:t>
            </a:r>
          </a:p>
          <a:p>
            <a:r>
              <a:rPr lang="en-US" dirty="0"/>
              <a:t>Strengthen early intervention capacity and infrastructure at the state and local levels</a:t>
            </a:r>
          </a:p>
          <a:p>
            <a:r>
              <a:rPr lang="en-US" dirty="0"/>
              <a:t>Expand infant/early childhood mental health services</a:t>
            </a:r>
          </a:p>
          <a:p>
            <a:endParaRPr lang="en-US" dirty="0"/>
          </a:p>
          <a:p>
            <a:endParaRPr lang="en-US" dirty="0"/>
          </a:p>
          <a:p>
            <a:pPr marL="0" indent="0">
              <a:buNone/>
            </a:pPr>
            <a:r>
              <a:rPr lang="en-US" sz="2000" i="1" dirty="0"/>
              <a:t>					IDEA – Individuals with Disabilities Education Act</a:t>
            </a:r>
          </a:p>
        </p:txBody>
      </p:sp>
      <p:pic>
        <p:nvPicPr>
          <p:cNvPr id="5" name="Picture 6" descr="Image result for hi res nc great seal">
            <a:extLst>
              <a:ext uri="{FF2B5EF4-FFF2-40B4-BE49-F238E27FC236}">
                <a16:creationId xmlns:a16="http://schemas.microsoft.com/office/drawing/2014/main" id="{A1EC9733-6BD1-48C3-86CE-DE94886FF6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71926" y="290831"/>
            <a:ext cx="1363748"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5605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580</TotalTime>
  <Words>1843</Words>
  <Application>Microsoft Macintosh PowerPoint</Application>
  <PresentationFormat>Widescreen</PresentationFormat>
  <Paragraphs>143</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Gotham Book</vt:lpstr>
      <vt:lpstr>Office Theme</vt:lpstr>
      <vt:lpstr>PowerPoint Presentation</vt:lpstr>
      <vt:lpstr>Leandro v. State of NC</vt:lpstr>
      <vt:lpstr>Why Now?</vt:lpstr>
      <vt:lpstr>Why Now?</vt:lpstr>
      <vt:lpstr>Commission’s Work</vt:lpstr>
      <vt:lpstr>Early Childhood/ “Whole Child”</vt:lpstr>
      <vt:lpstr>Build the early childhood educator pipeline for birth through 3rd grade </vt:lpstr>
      <vt:lpstr>Scale up Smart Start to provide early childhood system infrastructure and a continuum of services for children and families from birth to age five </vt:lpstr>
      <vt:lpstr>Expand access to early intervention </vt:lpstr>
      <vt:lpstr>Scale up the NC Pre-K Program to serve all eligible at-risk four-year- olds </vt:lpstr>
      <vt:lpstr>Ensure that elementary schools are ready to  meet the needs of all children in the early grades </vt:lpstr>
      <vt:lpstr>Improve cross-sector early childhood data    quality, collection, analysis and use across the state and build a culture of continuous quality improvement to support data-based decision making </vt:lpstr>
      <vt:lpstr>Additional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Coltrane, Geoffrey</dc:creator>
  <cp:lastModifiedBy>Monica Dood</cp:lastModifiedBy>
  <cp:revision>90</cp:revision>
  <dcterms:created xsi:type="dcterms:W3CDTF">2017-11-30T13:43:27Z</dcterms:created>
  <dcterms:modified xsi:type="dcterms:W3CDTF">2020-01-15T20:18:15Z</dcterms:modified>
</cp:coreProperties>
</file>